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26.08.2021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26.08.2021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26.08.2021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26.08.2021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26.08.2021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26.08.2021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51520" y="4077072"/>
            <a:ext cx="8640960" cy="165618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COVİD-19 SALGININDA OKULLARDA ALINMASI GEREKEN ÖNLEMLER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60648"/>
            <a:ext cx="4032448" cy="3135657"/>
          </a:xfrm>
          <a:prstGeom prst="rect">
            <a:avLst/>
          </a:prstGeom>
        </p:spPr>
      </p:pic>
      <p:pic>
        <p:nvPicPr>
          <p:cNvPr id="6" name="Picture 2" descr="Koronavirüs aşısı için yarış: Aşı siparişlerinde hangi ülke ne durumda? -  BBC News Türkç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4032448" cy="313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5013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348880"/>
            <a:ext cx="8712967" cy="4248473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Öğretmenler, eğitim personeli, kantin </a:t>
            </a:r>
            <a:r>
              <a:rPr lang="tr-TR" dirty="0" smtClean="0">
                <a:solidFill>
                  <a:schemeClr val="tx1"/>
                </a:solidFill>
              </a:rPr>
              <a:t>çalışanları </a:t>
            </a:r>
            <a:r>
              <a:rPr lang="tr-TR" dirty="0">
                <a:solidFill>
                  <a:schemeClr val="tx1"/>
                </a:solidFill>
              </a:rPr>
              <a:t>ve öğrenci servisi personelinin </a:t>
            </a:r>
            <a:r>
              <a:rPr lang="tr-TR" dirty="0">
                <a:solidFill>
                  <a:srgbClr val="00B050"/>
                </a:solidFill>
              </a:rPr>
              <a:t>tam </a:t>
            </a:r>
            <a:r>
              <a:rPr lang="tr-TR" dirty="0" smtClean="0">
                <a:solidFill>
                  <a:srgbClr val="00B050"/>
                </a:solidFill>
              </a:rPr>
              <a:t>doz aşılarının </a:t>
            </a:r>
            <a:r>
              <a:rPr lang="tr-TR" dirty="0">
                <a:solidFill>
                  <a:srgbClr val="00B050"/>
                </a:solidFill>
              </a:rPr>
              <a:t>tamamlanmış olması önerilir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Ö</a:t>
            </a:r>
            <a:r>
              <a:rPr lang="tr-TR" dirty="0" smtClean="0">
                <a:solidFill>
                  <a:schemeClr val="tx1"/>
                </a:solidFill>
              </a:rPr>
              <a:t>ğretmen </a:t>
            </a:r>
            <a:r>
              <a:rPr lang="tr-TR" dirty="0">
                <a:solidFill>
                  <a:schemeClr val="tx1"/>
                </a:solidFill>
              </a:rPr>
              <a:t>ve okul çalışanlarının </a:t>
            </a:r>
            <a:r>
              <a:rPr lang="tr-TR" dirty="0" smtClean="0">
                <a:solidFill>
                  <a:schemeClr val="tx1"/>
                </a:solidFill>
              </a:rPr>
              <a:t>aşı olmamaları durumunda </a:t>
            </a:r>
            <a:r>
              <a:rPr lang="tr-TR" dirty="0" smtClean="0">
                <a:solidFill>
                  <a:srgbClr val="FFC000"/>
                </a:solidFill>
              </a:rPr>
              <a:t>haftada iki kez PCR testi </a:t>
            </a:r>
            <a:r>
              <a:rPr lang="tr-TR" dirty="0" smtClean="0">
                <a:solidFill>
                  <a:schemeClr val="tx1"/>
                </a:solidFill>
              </a:rPr>
              <a:t>ile taranmaları istenir ve sonuçlar okul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</a:rPr>
              <a:t>    tarafından </a:t>
            </a:r>
            <a:r>
              <a:rPr lang="tr-TR" dirty="0">
                <a:solidFill>
                  <a:schemeClr val="tx1"/>
                </a:solidFill>
              </a:rPr>
              <a:t>gerekli işlemler yapılmak üzere kayıt altında tutulur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dirty="0">
                <a:solidFill>
                  <a:schemeClr val="tx1"/>
                </a:solidFill>
              </a:rPr>
              <a:t>Okul içerisinde, ortak alanlarda, sınıflarda, öğretmen odalarında </a:t>
            </a:r>
            <a:r>
              <a:rPr lang="tr-TR" dirty="0">
                <a:solidFill>
                  <a:srgbClr val="00B050"/>
                </a:solidFill>
              </a:rPr>
              <a:t>maske atık </a:t>
            </a:r>
            <a:r>
              <a:rPr lang="tr-TR" dirty="0" smtClean="0">
                <a:solidFill>
                  <a:srgbClr val="00B050"/>
                </a:solidFill>
              </a:rPr>
              <a:t>kutularının bulundurulması </a:t>
            </a:r>
            <a:r>
              <a:rPr lang="tr-TR" dirty="0">
                <a:solidFill>
                  <a:schemeClr val="tx1"/>
                </a:solidFill>
              </a:rPr>
              <a:t>ve günlük olarak boşaltılmaları sağlanmalıdır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70368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</a:rPr>
              <a:t>GENEL KURALLAR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Koronavirüs aşısı için yarış: Aşı siparişlerinde hangi ülke ne durumda? -  BBC News Türkç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7704" cy="129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664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420888"/>
            <a:ext cx="8712968" cy="4176464"/>
          </a:xfrm>
        </p:spPr>
        <p:txBody>
          <a:bodyPr>
            <a:normAutofit fontScale="92500"/>
          </a:bodyPr>
          <a:lstStyle/>
          <a:p>
            <a:r>
              <a:rPr lang="tr-TR" dirty="0">
                <a:solidFill>
                  <a:schemeClr val="tx1"/>
                </a:solidFill>
              </a:rPr>
              <a:t>Millî Eğitim Bakanlığına bağlı </a:t>
            </a:r>
            <a:r>
              <a:rPr lang="tr-TR" dirty="0">
                <a:solidFill>
                  <a:srgbClr val="00B050"/>
                </a:solidFill>
              </a:rPr>
              <a:t>okullardaki tüm öğrenciler okula maske ile </a:t>
            </a:r>
            <a:r>
              <a:rPr lang="tr-TR" dirty="0" smtClean="0">
                <a:solidFill>
                  <a:srgbClr val="00B050"/>
                </a:solidFill>
              </a:rPr>
              <a:t>gelmelidir</a:t>
            </a:r>
            <a:r>
              <a:rPr lang="tr-TR" dirty="0" smtClean="0">
                <a:solidFill>
                  <a:schemeClr val="tx1"/>
                </a:solidFill>
              </a:rPr>
              <a:t>, ancak </a:t>
            </a:r>
            <a:r>
              <a:rPr lang="tr-TR" dirty="0">
                <a:solidFill>
                  <a:schemeClr val="tx1"/>
                </a:solidFill>
              </a:rPr>
              <a:t>gelişimsel sorunu olan veya maske takmakta zorlanan çocuklar için </a:t>
            </a:r>
            <a:r>
              <a:rPr lang="tr-TR" dirty="0" smtClean="0">
                <a:solidFill>
                  <a:schemeClr val="tx1"/>
                </a:solidFill>
              </a:rPr>
              <a:t>istisna </a:t>
            </a:r>
            <a:r>
              <a:rPr lang="tr-TR" dirty="0">
                <a:solidFill>
                  <a:schemeClr val="tx1"/>
                </a:solidFill>
              </a:rPr>
              <a:t>olabilir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Öğretmenler</a:t>
            </a:r>
            <a:r>
              <a:rPr lang="tr-TR" dirty="0"/>
              <a:t>; </a:t>
            </a:r>
            <a:endParaRPr lang="tr-TR" dirty="0" smtClean="0"/>
          </a:p>
          <a:p>
            <a:r>
              <a:rPr lang="tr-TR" dirty="0">
                <a:solidFill>
                  <a:schemeClr val="tx1"/>
                </a:solidFill>
              </a:rPr>
              <a:t>A</a:t>
            </a:r>
            <a:r>
              <a:rPr lang="tr-TR" dirty="0" smtClean="0">
                <a:solidFill>
                  <a:schemeClr val="tx1"/>
                </a:solidFill>
              </a:rPr>
              <a:t>şılanma </a:t>
            </a:r>
            <a:r>
              <a:rPr lang="tr-TR" dirty="0">
                <a:solidFill>
                  <a:schemeClr val="tx1"/>
                </a:solidFill>
              </a:rPr>
              <a:t>durumundan bağımsız olarak okul bahçesine </a:t>
            </a:r>
            <a:r>
              <a:rPr lang="tr-TR" dirty="0" smtClean="0">
                <a:solidFill>
                  <a:schemeClr val="tx1"/>
                </a:solidFill>
              </a:rPr>
              <a:t>girişlerinden itibaren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>
                <a:solidFill>
                  <a:srgbClr val="FFC000"/>
                </a:solidFill>
              </a:rPr>
              <a:t>okulda bulundukları süre boyunca sürekli maske takmalıdır</a:t>
            </a:r>
            <a:r>
              <a:rPr lang="tr-TR" dirty="0" smtClean="0"/>
              <a:t>,</a:t>
            </a:r>
          </a:p>
          <a:p>
            <a:r>
              <a:rPr lang="tr-TR" dirty="0">
                <a:solidFill>
                  <a:schemeClr val="tx1"/>
                </a:solidFill>
              </a:rPr>
              <a:t>Farklı sınıflarda ders vermeleri durumunda öğretmenlerin dersler </a:t>
            </a:r>
            <a:r>
              <a:rPr lang="tr-TR" dirty="0" smtClean="0">
                <a:solidFill>
                  <a:schemeClr val="tx1"/>
                </a:solidFill>
              </a:rPr>
              <a:t>arasında maskelerini </a:t>
            </a:r>
            <a:r>
              <a:rPr lang="tr-TR" dirty="0">
                <a:solidFill>
                  <a:schemeClr val="tx1"/>
                </a:solidFill>
              </a:rPr>
              <a:t>değiştirmeleri </a:t>
            </a:r>
            <a:r>
              <a:rPr lang="tr-TR" dirty="0" smtClean="0">
                <a:solidFill>
                  <a:schemeClr val="tx1"/>
                </a:solidFill>
              </a:rPr>
              <a:t>önerilir.</a:t>
            </a:r>
          </a:p>
          <a:p>
            <a:r>
              <a:rPr lang="tr-TR" dirty="0">
                <a:solidFill>
                  <a:schemeClr val="tx1"/>
                </a:solidFill>
              </a:rPr>
              <a:t>Öğretmen odaları ve diğer </a:t>
            </a:r>
            <a:r>
              <a:rPr lang="tr-TR" dirty="0">
                <a:solidFill>
                  <a:srgbClr val="00B050"/>
                </a:solidFill>
              </a:rPr>
              <a:t>ortak alanlarda </a:t>
            </a:r>
            <a:r>
              <a:rPr lang="tr-TR" dirty="0">
                <a:solidFill>
                  <a:schemeClr val="tx1"/>
                </a:solidFill>
              </a:rPr>
              <a:t>bulunan kişilerin, aşılananlar da </a:t>
            </a:r>
            <a:r>
              <a:rPr lang="tr-TR" dirty="0" smtClean="0">
                <a:solidFill>
                  <a:schemeClr val="tx1"/>
                </a:solidFill>
              </a:rPr>
              <a:t>dâhil olmak </a:t>
            </a:r>
            <a:r>
              <a:rPr lang="tr-TR" dirty="0">
                <a:solidFill>
                  <a:schemeClr val="tx1"/>
                </a:solidFill>
              </a:rPr>
              <a:t>üzere, </a:t>
            </a:r>
            <a:r>
              <a:rPr lang="tr-TR" dirty="0">
                <a:solidFill>
                  <a:srgbClr val="FFC000"/>
                </a:solidFill>
              </a:rPr>
              <a:t>sürekli maske takmaları </a:t>
            </a:r>
            <a:r>
              <a:rPr lang="tr-TR" dirty="0" smtClean="0">
                <a:solidFill>
                  <a:srgbClr val="FFC000"/>
                </a:solidFill>
              </a:rPr>
              <a:t>sağlanmalıdır</a:t>
            </a:r>
            <a:r>
              <a:rPr lang="tr-TR" dirty="0">
                <a:solidFill>
                  <a:srgbClr val="FFC000"/>
                </a:solidFill>
              </a:rPr>
              <a:t>.</a:t>
            </a:r>
            <a:endParaRPr lang="tr-TR" dirty="0" smtClean="0">
              <a:solidFill>
                <a:srgbClr val="FFC000"/>
              </a:solidFill>
            </a:endParaRP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72998"/>
            <a:ext cx="8229600" cy="1252728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</a:rPr>
              <a:t>TIBBİ MASKE</a:t>
            </a:r>
            <a:endParaRPr lang="tr-TR" sz="4800" b="1" dirty="0">
              <a:solidFill>
                <a:srgbClr val="FF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541"/>
            <a:ext cx="2072639" cy="148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832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564904"/>
            <a:ext cx="8784975" cy="40324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Diğer görevliler</a:t>
            </a:r>
            <a:r>
              <a:rPr lang="tr-TR" dirty="0" smtClean="0"/>
              <a:t>;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Okulda </a:t>
            </a:r>
            <a:r>
              <a:rPr lang="tr-TR" dirty="0">
                <a:solidFill>
                  <a:schemeClr val="tx1"/>
                </a:solidFill>
              </a:rPr>
              <a:t>bulunulan süre boyunca ve her ortamda aşılanma durumundan bağımsız </a:t>
            </a:r>
            <a:r>
              <a:rPr lang="tr-TR" dirty="0" smtClean="0">
                <a:solidFill>
                  <a:schemeClr val="tx1"/>
                </a:solidFill>
              </a:rPr>
              <a:t>olarak </a:t>
            </a:r>
            <a:r>
              <a:rPr lang="tr-TR" dirty="0" smtClean="0">
                <a:solidFill>
                  <a:srgbClr val="FFC000"/>
                </a:solidFill>
              </a:rPr>
              <a:t>sürekli </a:t>
            </a:r>
            <a:r>
              <a:rPr lang="tr-TR" dirty="0">
                <a:solidFill>
                  <a:srgbClr val="FFC000"/>
                </a:solidFill>
              </a:rPr>
              <a:t>maske </a:t>
            </a:r>
            <a:r>
              <a:rPr lang="tr-TR" dirty="0" smtClean="0">
                <a:solidFill>
                  <a:srgbClr val="FFC000"/>
                </a:solidFill>
              </a:rPr>
              <a:t>takmalıdır.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Veli ve ziyaretçiler</a:t>
            </a:r>
            <a:r>
              <a:rPr lang="tr-TR" dirty="0" smtClean="0"/>
              <a:t>;</a:t>
            </a:r>
          </a:p>
          <a:p>
            <a:r>
              <a:rPr lang="tr-TR" dirty="0">
                <a:solidFill>
                  <a:schemeClr val="tx1"/>
                </a:solidFill>
              </a:rPr>
              <a:t>Salgın döneminde mümkün olduğu kadar okul bahçesi de dâhil olmak üzere </a:t>
            </a:r>
            <a:r>
              <a:rPr lang="tr-TR" dirty="0" smtClean="0">
                <a:solidFill>
                  <a:srgbClr val="00B050"/>
                </a:solidFill>
              </a:rPr>
              <a:t>okul içerisine </a:t>
            </a:r>
            <a:r>
              <a:rPr lang="tr-TR" dirty="0">
                <a:solidFill>
                  <a:srgbClr val="00B050"/>
                </a:solidFill>
              </a:rPr>
              <a:t>girişlerine izin verilmemelidir</a:t>
            </a:r>
            <a:r>
              <a:rPr lang="tr-TR" dirty="0" smtClean="0"/>
              <a:t>,</a:t>
            </a:r>
          </a:p>
          <a:p>
            <a:r>
              <a:rPr lang="tr-TR" dirty="0">
                <a:solidFill>
                  <a:schemeClr val="tx1"/>
                </a:solidFill>
              </a:rPr>
              <a:t>Ziyaretçiler zorunlu olmadıkça okula alınmamalı, alınması gerektiğinde ise ziyaretçilerin </a:t>
            </a:r>
            <a:r>
              <a:rPr lang="tr-TR" dirty="0">
                <a:solidFill>
                  <a:srgbClr val="FFC000"/>
                </a:solidFill>
              </a:rPr>
              <a:t>HES kodu kontrolü</a:t>
            </a:r>
            <a:r>
              <a:rPr lang="tr-TR" dirty="0">
                <a:solidFill>
                  <a:schemeClr val="tx1"/>
                </a:solidFill>
              </a:rPr>
              <a:t>nde durumları “Risksiz” olmalıdır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dirty="0">
                <a:solidFill>
                  <a:schemeClr val="tx1"/>
                </a:solidFill>
              </a:rPr>
              <a:t>Okul bahçesi dâhil, okula girişin gerekli olduğu durumlarda okul bahçesine </a:t>
            </a:r>
            <a:r>
              <a:rPr lang="tr-TR" dirty="0" smtClean="0">
                <a:solidFill>
                  <a:schemeClr val="tx1"/>
                </a:solidFill>
              </a:rPr>
              <a:t>giriş, bahçenin </a:t>
            </a:r>
            <a:r>
              <a:rPr lang="tr-TR" dirty="0">
                <a:solidFill>
                  <a:schemeClr val="tx1"/>
                </a:solidFill>
              </a:rPr>
              <a:t>olmadığı durumlarda da </a:t>
            </a:r>
            <a:r>
              <a:rPr lang="tr-TR" dirty="0">
                <a:solidFill>
                  <a:srgbClr val="00B050"/>
                </a:solidFill>
              </a:rPr>
              <a:t>en dış noktadan itibaren maske takmaları </a:t>
            </a:r>
            <a:r>
              <a:rPr lang="tr-TR" dirty="0" smtClean="0">
                <a:solidFill>
                  <a:srgbClr val="00B050"/>
                </a:solidFill>
              </a:rPr>
              <a:t>sağlanmalıdır.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296144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TIBBİ MASKE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25" y="12508"/>
            <a:ext cx="1987797" cy="127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24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675466"/>
            <a:ext cx="8712968" cy="3921885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1"/>
                </a:solidFill>
              </a:rPr>
              <a:t>Ders sırasında sınıf camları öğrenciler açısından risk yaratmayacak şekilde (her </a:t>
            </a:r>
            <a:r>
              <a:rPr lang="tr-TR" dirty="0" smtClean="0">
                <a:solidFill>
                  <a:schemeClr val="tx1"/>
                </a:solidFill>
              </a:rPr>
              <a:t>türlü düşme </a:t>
            </a:r>
            <a:r>
              <a:rPr lang="tr-TR" dirty="0">
                <a:solidFill>
                  <a:schemeClr val="tx1"/>
                </a:solidFill>
              </a:rPr>
              <a:t>ve travmayı önleyecek önlemler alınarak)</a:t>
            </a:r>
            <a:r>
              <a:rPr lang="tr-TR" dirty="0"/>
              <a:t> </a:t>
            </a:r>
            <a:r>
              <a:rPr lang="tr-TR" dirty="0">
                <a:solidFill>
                  <a:srgbClr val="00B050"/>
                </a:solidFill>
              </a:rPr>
              <a:t>mümkün olduğu kadar açık kalmalı </a:t>
            </a:r>
            <a:r>
              <a:rPr lang="tr-TR" dirty="0">
                <a:solidFill>
                  <a:schemeClr val="tx1"/>
                </a:solidFill>
              </a:rPr>
              <a:t>ve </a:t>
            </a:r>
            <a:r>
              <a:rPr lang="tr-TR" dirty="0" smtClean="0">
                <a:solidFill>
                  <a:schemeClr val="tx1"/>
                </a:solidFill>
              </a:rPr>
              <a:t>doğal havalandırma sağlanmalıdır,</a:t>
            </a:r>
          </a:p>
          <a:p>
            <a:r>
              <a:rPr lang="tr-TR" dirty="0">
                <a:solidFill>
                  <a:schemeClr val="tx1"/>
                </a:solidFill>
              </a:rPr>
              <a:t>Ders aralarında mümkün olduğu kadar tüm öğrencilerin açık alana çıkmaları, </a:t>
            </a:r>
            <a:r>
              <a:rPr lang="tr-TR" dirty="0" smtClean="0">
                <a:solidFill>
                  <a:srgbClr val="FFC000"/>
                </a:solidFill>
              </a:rPr>
              <a:t>sınıfın camlarının </a:t>
            </a:r>
            <a:r>
              <a:rPr lang="tr-TR" dirty="0">
                <a:solidFill>
                  <a:srgbClr val="FFC000"/>
                </a:solidFill>
              </a:rPr>
              <a:t>ve kapısının tamamen </a:t>
            </a:r>
            <a:r>
              <a:rPr lang="tr-TR" dirty="0">
                <a:solidFill>
                  <a:schemeClr val="tx1"/>
                </a:solidFill>
              </a:rPr>
              <a:t>açılarak hava akımı yaratacak şekilde</a:t>
            </a:r>
            <a:r>
              <a:rPr lang="tr-TR" dirty="0"/>
              <a:t> </a:t>
            </a:r>
            <a:r>
              <a:rPr lang="tr-TR" dirty="0">
                <a:solidFill>
                  <a:srgbClr val="00B050"/>
                </a:solidFill>
              </a:rPr>
              <a:t>en az 10 dakika süre </a:t>
            </a:r>
            <a:r>
              <a:rPr lang="tr-TR" dirty="0" smtClean="0">
                <a:solidFill>
                  <a:srgbClr val="00B050"/>
                </a:solidFill>
              </a:rPr>
              <a:t>ile havalanması </a:t>
            </a:r>
            <a:r>
              <a:rPr lang="tr-TR" dirty="0">
                <a:solidFill>
                  <a:schemeClr val="tx1"/>
                </a:solidFill>
              </a:rPr>
              <a:t>sağlanmalıdır</a:t>
            </a:r>
            <a:r>
              <a:rPr lang="tr-TR" dirty="0" smtClean="0">
                <a:solidFill>
                  <a:schemeClr val="tx1"/>
                </a:solidFill>
              </a:rPr>
              <a:t>,</a:t>
            </a:r>
          </a:p>
          <a:p>
            <a:r>
              <a:rPr lang="tr-TR" dirty="0">
                <a:solidFill>
                  <a:schemeClr val="tx1"/>
                </a:solidFill>
              </a:rPr>
              <a:t>Okul ortak kapalı alanlarındaki camların sürekli açık kalması ve/veya mümkün </a:t>
            </a:r>
            <a:r>
              <a:rPr lang="tr-TR" dirty="0" smtClean="0">
                <a:solidFill>
                  <a:schemeClr val="tx1"/>
                </a:solidFill>
              </a:rPr>
              <a:t>olduğu kadar </a:t>
            </a:r>
            <a:r>
              <a:rPr lang="tr-TR" dirty="0">
                <a:solidFill>
                  <a:schemeClr val="tx1"/>
                </a:solidFill>
              </a:rPr>
              <a:t>dış ortam havası alacak şekilde havalandırılması sağlanmalıdır,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SINIFLARIN HAVALANDIRILMASI</a:t>
            </a:r>
            <a:endParaRPr lang="tr-T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8" y="16316"/>
            <a:ext cx="2074613" cy="150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453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564904"/>
            <a:ext cx="8640959" cy="4032447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chemeClr val="tx1"/>
                </a:solidFill>
              </a:rPr>
              <a:t>Okul bahçesinde ve çevresinde öğrencilerin, öğretmenlerin, diğer çalışanların </a:t>
            </a:r>
            <a:r>
              <a:rPr lang="tr-TR" dirty="0" smtClean="0">
                <a:solidFill>
                  <a:srgbClr val="FFC000"/>
                </a:solidFill>
              </a:rPr>
              <a:t>kalabalık gruplar </a:t>
            </a:r>
            <a:r>
              <a:rPr lang="tr-TR" dirty="0">
                <a:solidFill>
                  <a:srgbClr val="FFC000"/>
                </a:solidFill>
              </a:rPr>
              <a:t>oluşturması önlenmelidir</a:t>
            </a:r>
            <a:r>
              <a:rPr lang="tr-TR" dirty="0" smtClean="0"/>
              <a:t>,</a:t>
            </a:r>
          </a:p>
          <a:p>
            <a:r>
              <a:rPr lang="tr-TR" dirty="0">
                <a:solidFill>
                  <a:srgbClr val="00B050"/>
                </a:solidFill>
              </a:rPr>
              <a:t>Teneffüs saatleri </a:t>
            </a:r>
            <a:r>
              <a:rPr lang="tr-TR" dirty="0">
                <a:solidFill>
                  <a:schemeClr val="tx1"/>
                </a:solidFill>
              </a:rPr>
              <a:t>okul bahçesinde kalabalık oluşmaması için okulun fiziksel </a:t>
            </a:r>
            <a:r>
              <a:rPr lang="tr-TR" dirty="0" smtClean="0">
                <a:solidFill>
                  <a:schemeClr val="tx1"/>
                </a:solidFill>
              </a:rPr>
              <a:t>kapasitesi ve </a:t>
            </a:r>
            <a:r>
              <a:rPr lang="tr-TR" dirty="0">
                <a:solidFill>
                  <a:schemeClr val="tx1"/>
                </a:solidFill>
              </a:rPr>
              <a:t>öğrenci mevcudu dikkate alınarak </a:t>
            </a:r>
            <a:r>
              <a:rPr lang="tr-TR" dirty="0">
                <a:solidFill>
                  <a:srgbClr val="FFC000"/>
                </a:solidFill>
              </a:rPr>
              <a:t>farklı zamanlara gelecek şekilde ayarlanmalıdır</a:t>
            </a:r>
            <a:r>
              <a:rPr lang="tr-TR" dirty="0" smtClean="0"/>
              <a:t>,</a:t>
            </a:r>
          </a:p>
          <a:p>
            <a:r>
              <a:rPr lang="tr-TR" dirty="0">
                <a:solidFill>
                  <a:schemeClr val="tx1"/>
                </a:solidFill>
              </a:rPr>
              <a:t>Okul bahçesinde öğrenciler arasında sosyal mesafeye uygun olmasına özen </a:t>
            </a:r>
            <a:r>
              <a:rPr lang="tr-TR" dirty="0" smtClean="0">
                <a:solidFill>
                  <a:schemeClr val="tx1"/>
                </a:solidFill>
              </a:rPr>
              <a:t>gösterilmesi sağlanmalıdır,</a:t>
            </a:r>
          </a:p>
          <a:p>
            <a:r>
              <a:rPr lang="tr-TR" dirty="0">
                <a:solidFill>
                  <a:schemeClr val="tx1"/>
                </a:solidFill>
              </a:rPr>
              <a:t>Sınıf içerisinde öğrencilerin oturma düzeni yüzleri aynı yöne dönük olacak </a:t>
            </a:r>
            <a:r>
              <a:rPr lang="tr-TR" dirty="0" smtClean="0">
                <a:solidFill>
                  <a:schemeClr val="tx1"/>
                </a:solidFill>
              </a:rPr>
              <a:t>şekilde yapılandırılmalıdır,</a:t>
            </a:r>
          </a:p>
          <a:p>
            <a:r>
              <a:rPr lang="tr-TR" dirty="0">
                <a:solidFill>
                  <a:schemeClr val="tx1"/>
                </a:solidFill>
              </a:rPr>
              <a:t>Ders sürelerinin sınıf boyutları ve öğrenci sayısı da dikkate alınarak </a:t>
            </a:r>
            <a:r>
              <a:rPr lang="tr-TR" dirty="0">
                <a:solidFill>
                  <a:srgbClr val="00B050"/>
                </a:solidFill>
              </a:rPr>
              <a:t>40 </a:t>
            </a:r>
            <a:r>
              <a:rPr lang="tr-TR" dirty="0" smtClean="0">
                <a:solidFill>
                  <a:srgbClr val="00B050"/>
                </a:solidFill>
              </a:rPr>
              <a:t>dakikayı aşmayacak </a:t>
            </a:r>
            <a:r>
              <a:rPr lang="tr-TR" dirty="0">
                <a:solidFill>
                  <a:schemeClr val="tx1"/>
                </a:solidFill>
              </a:rPr>
              <a:t>şekilde planlanması uygun olacaktır.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252728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OKUL ORTAMINDA MESAFE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"/>
            <a:ext cx="1873814" cy="143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987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75466"/>
            <a:ext cx="8496943" cy="3561845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Okulun rutin temizliğinin sıklaştırılması önerilir</a:t>
            </a:r>
            <a:r>
              <a:rPr lang="tr-TR" dirty="0" smtClean="0">
                <a:solidFill>
                  <a:schemeClr val="tx1"/>
                </a:solidFill>
              </a:rPr>
              <a:t>,</a:t>
            </a:r>
          </a:p>
          <a:p>
            <a:r>
              <a:rPr lang="tr-TR" dirty="0">
                <a:solidFill>
                  <a:schemeClr val="tx1"/>
                </a:solidFill>
              </a:rPr>
              <a:t>Çocukların, öğretmenlerin ve diğer okul çalışanlarının el hijyeni için </a:t>
            </a:r>
            <a:r>
              <a:rPr lang="tr-TR" dirty="0">
                <a:solidFill>
                  <a:srgbClr val="FFC000"/>
                </a:solidFill>
              </a:rPr>
              <a:t>su ve sabun </a:t>
            </a:r>
            <a:r>
              <a:rPr lang="tr-TR" dirty="0" smtClean="0">
                <a:solidFill>
                  <a:srgbClr val="FFC000"/>
                </a:solidFill>
              </a:rPr>
              <a:t>ile el </a:t>
            </a:r>
            <a:r>
              <a:rPr lang="tr-TR" dirty="0">
                <a:solidFill>
                  <a:srgbClr val="FFC000"/>
                </a:solidFill>
              </a:rPr>
              <a:t>yıkama </a:t>
            </a:r>
            <a:r>
              <a:rPr lang="tr-TR" dirty="0">
                <a:solidFill>
                  <a:schemeClr val="tx1"/>
                </a:solidFill>
              </a:rPr>
              <a:t>olanakları sağlanmalı ve ortak alanlara uygun </a:t>
            </a:r>
            <a:r>
              <a:rPr lang="tr-TR" dirty="0" smtClean="0">
                <a:solidFill>
                  <a:schemeClr val="tx1"/>
                </a:solidFill>
              </a:rPr>
              <a:t>sayıda </a:t>
            </a:r>
            <a:r>
              <a:rPr lang="tr-TR" dirty="0">
                <a:solidFill>
                  <a:srgbClr val="00B050"/>
                </a:solidFill>
              </a:rPr>
              <a:t>el antiseptikleri konulmalıdır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endParaRPr lang="tr-TR" dirty="0"/>
          </a:p>
          <a:p>
            <a:r>
              <a:rPr lang="tr-TR" b="1" dirty="0">
                <a:solidFill>
                  <a:schemeClr val="tx1"/>
                </a:solidFill>
              </a:rPr>
              <a:t>Okulun başlangıcında velilere olası hastalık durumunda bilgi </a:t>
            </a:r>
            <a:r>
              <a:rPr lang="tr-TR" b="1" dirty="0" smtClean="0">
                <a:solidFill>
                  <a:schemeClr val="tx1"/>
                </a:solidFill>
              </a:rPr>
              <a:t>paylaşabilmeleri için </a:t>
            </a:r>
            <a:r>
              <a:rPr lang="tr-TR" b="1" dirty="0">
                <a:solidFill>
                  <a:schemeClr val="tx1"/>
                </a:solidFill>
              </a:rPr>
              <a:t>Bilgilendirme Formu </a:t>
            </a:r>
            <a:r>
              <a:rPr lang="tr-TR" b="1" dirty="0" smtClean="0">
                <a:solidFill>
                  <a:schemeClr val="tx1"/>
                </a:solidFill>
              </a:rPr>
              <a:t>verilir.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252728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TEMİZLİK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497873" cy="1497873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8069" y="5517233"/>
            <a:ext cx="1805932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3358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3068959"/>
            <a:ext cx="7408333" cy="3057203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Amasya İl Milli Eğitim Müdürlüğü</a:t>
            </a:r>
          </a:p>
          <a:p>
            <a:pPr algn="ctr"/>
            <a:endParaRPr lang="tr-TR" sz="3200" dirty="0">
              <a:solidFill>
                <a:schemeClr val="tx1"/>
              </a:solidFill>
            </a:endParaRPr>
          </a:p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İş Yeri Sağlık ve Güvenlik Birimi</a:t>
            </a:r>
            <a:endParaRPr lang="tr-TR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SavasCORDUKOGLU\Desktop\SAĞLIK HİZMETLERİ\2020-2021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3370" y="260648"/>
            <a:ext cx="2143125" cy="208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3539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179</TotalTime>
  <Words>458</Words>
  <Application>Microsoft Office PowerPoint</Application>
  <PresentationFormat>Ekran Gösterisi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Dalga Biçimi</vt:lpstr>
      <vt:lpstr>COVİD-19 SALGININDA OKULLARDA ALINMASI GEREKEN ÖNLEMLER</vt:lpstr>
      <vt:lpstr>GENEL KURALLAR</vt:lpstr>
      <vt:lpstr>TIBBİ MASKE</vt:lpstr>
      <vt:lpstr>TIBBİ MASKE</vt:lpstr>
      <vt:lpstr>SINIFLARIN HAVALANDIRILMASI</vt:lpstr>
      <vt:lpstr>OKUL ORTAMINDA MESAFE</vt:lpstr>
      <vt:lpstr>TEMİZLİK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Salgınında Okullarda Alınması Gereken Önlemler</dc:title>
  <dc:creator>SavasCORDUKOGLU</dc:creator>
  <cp:lastModifiedBy>DENEME 123</cp:lastModifiedBy>
  <cp:revision>26</cp:revision>
  <dcterms:created xsi:type="dcterms:W3CDTF">2021-08-25T08:19:35Z</dcterms:created>
  <dcterms:modified xsi:type="dcterms:W3CDTF">2021-08-26T06:45:56Z</dcterms:modified>
</cp:coreProperties>
</file>